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kYLL3n6T61xFBC5UJrtMkI+X/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d5528f602_9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d5528f602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d5528f602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d5528f60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5528f602_6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5528f60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d5528f602_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d5528f602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8cd69677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8cd6967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8cd69677b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8cd69677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d5528f602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d5528f60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8cd69677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58cd69677b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8d5528f602_8_7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28d5528f602_8_7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28d5528f602_8_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8d5528f602_8_106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8d5528f602_8_10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28d5528f602_8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8d5528f602_8_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aper texture" id="55" name="Google Shape;55;g28d5528f602_8_112"/>
          <p:cNvPicPr preferRelativeResize="0"/>
          <p:nvPr/>
        </p:nvPicPr>
        <p:blipFill rotWithShape="1">
          <a:blip r:embed="rId2">
            <a:alphaModFix/>
          </a:blip>
          <a:srcRect b="43750" l="0" r="0" t="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28d5528f602_8_1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g28d5528f602_8_112"/>
          <p:cNvSpPr txBox="1"/>
          <p:nvPr>
            <p:ph idx="11" type="ftr"/>
          </p:nvPr>
        </p:nvSpPr>
        <p:spPr>
          <a:xfrm>
            <a:off x="8382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8d5528f602_8_112"/>
          <p:cNvSpPr txBox="1"/>
          <p:nvPr>
            <p:ph type="title"/>
          </p:nvPr>
        </p:nvSpPr>
        <p:spPr>
          <a:xfrm>
            <a:off x="6717322" y="1863970"/>
            <a:ext cx="46302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9" name="Google Shape;59;g28d5528f602_8_112"/>
          <p:cNvSpPr txBox="1"/>
          <p:nvPr>
            <p:ph idx="1" type="body"/>
          </p:nvPr>
        </p:nvSpPr>
        <p:spPr>
          <a:xfrm>
            <a:off x="6717322" y="3762986"/>
            <a:ext cx="4630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g28d5528f602_8_112"/>
          <p:cNvSpPr/>
          <p:nvPr>
            <p:ph idx="2" type="pic"/>
          </p:nvPr>
        </p:nvSpPr>
        <p:spPr>
          <a:xfrm>
            <a:off x="0" y="0"/>
            <a:ext cx="5913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cxnSp>
        <p:nvCxnSpPr>
          <p:cNvPr id="61" name="Google Shape;61;g28d5528f602_8_112"/>
          <p:cNvCxnSpPr/>
          <p:nvPr/>
        </p:nvCxnSpPr>
        <p:spPr>
          <a:xfrm>
            <a:off x="6644481" y="3735998"/>
            <a:ext cx="4709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d5528f602_8_1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g28d5528f602_8_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g28d5528f602_8_1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8d5528f602_8_1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8d5528f602_8_1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8d5528f602_8_7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28d5528f602_8_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8d5528f602_8_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8d5528f602_8_78"/>
          <p:cNvSpPr txBox="1"/>
          <p:nvPr>
            <p:ph idx="1" type="body"/>
          </p:nvPr>
        </p:nvSpPr>
        <p:spPr>
          <a:xfrm>
            <a:off x="504533" y="1227491"/>
            <a:ext cx="9724800" cy="20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28d5528f602_8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8d5528f602_8_8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28d5528f602_8_8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28d5528f602_8_8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28d5528f602_8_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8d5528f602_8_8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28d5528f602_8_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8d5528f602_8_9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28d5528f602_8_9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28d5528f602_8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8d5528f602_8_9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28d5528f602_8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d5528f602_8_9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8d5528f602_8_9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28d5528f602_8_9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28d5528f602_8_9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28d5528f602_8_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d5528f602_8_10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28d5528f602_8_10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8d5528f602_8_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8d5528f602_8_63"/>
          <p:cNvSpPr txBox="1"/>
          <p:nvPr>
            <p:ph idx="1" type="body"/>
          </p:nvPr>
        </p:nvSpPr>
        <p:spPr>
          <a:xfrm>
            <a:off x="504533" y="1227491"/>
            <a:ext cx="9724800" cy="2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8d5528f602_8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g28d5528f602_8_63"/>
          <p:cNvSpPr txBox="1"/>
          <p:nvPr/>
        </p:nvSpPr>
        <p:spPr>
          <a:xfrm>
            <a:off x="384033" y="54867"/>
            <a:ext cx="10077900" cy="569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</a:rPr>
              <a:t>          DECISION ANALYSIS       PRESENTATION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0" name="Google Shape;10;g28d5528f602_8_63"/>
          <p:cNvPicPr preferRelativeResize="0"/>
          <p:nvPr/>
        </p:nvPicPr>
        <p:blipFill rotWithShape="1">
          <a:blip r:embed="rId1">
            <a:alphaModFix/>
          </a:blip>
          <a:srcRect b="0" l="4415" r="0" t="11221"/>
          <a:stretch/>
        </p:blipFill>
        <p:spPr>
          <a:xfrm>
            <a:off x="9530100" y="-15533"/>
            <a:ext cx="2033768" cy="91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28d5528f602_8_63"/>
          <p:cNvSpPr txBox="1"/>
          <p:nvPr/>
        </p:nvSpPr>
        <p:spPr>
          <a:xfrm>
            <a:off x="892800" y="6324400"/>
            <a:ext cx="10727100" cy="5388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Water Resource Management</a:t>
            </a:r>
            <a:r>
              <a:rPr lang="en-GB" sz="1900"/>
              <a:t>                                             </a:t>
            </a:r>
            <a:endParaRPr sz="1900"/>
          </a:p>
        </p:txBody>
      </p:sp>
      <p:pic>
        <p:nvPicPr>
          <p:cNvPr id="12" name="Google Shape;12;g28d5528f602_8_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01934" y="-15534"/>
            <a:ext cx="644995" cy="524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title"/>
          </p:nvPr>
        </p:nvSpPr>
        <p:spPr>
          <a:xfrm>
            <a:off x="6049175" y="1050450"/>
            <a:ext cx="59283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57C4"/>
              </a:buClr>
              <a:buSzPts val="6000"/>
              <a:buFont typeface="Calibri"/>
              <a:buNone/>
            </a:pPr>
            <a:r>
              <a:rPr b="1" lang="en-GB">
                <a:solidFill>
                  <a:srgbClr val="1C4587"/>
                </a:solidFill>
              </a:rPr>
              <a:t>WATER MANAGEMENT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6066425" y="3962400"/>
            <a:ext cx="62145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2B62"/>
              </a:buClr>
              <a:buSzPct val="100000"/>
              <a:buFont typeface="Arial"/>
              <a:buNone/>
            </a:pPr>
            <a:r>
              <a:rPr b="1" i="0" lang="en-GB" sz="3200" u="none" cap="none" strike="noStrike">
                <a:solidFill>
                  <a:srgbClr val="072B62"/>
                </a:solidFill>
                <a:latin typeface="Calibri"/>
                <a:ea typeface="Calibri"/>
                <a:cs typeface="Calibri"/>
                <a:sym typeface="Calibri"/>
              </a:rPr>
              <a:t>Decision Analysis and Forecasting in Agriculture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Adrien Knobloch, 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Aparna Sri,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Silas Oyieyo, 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Steven Kiwewesi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99575" cy="39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62400"/>
            <a:ext cx="59995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d5528f602_9_12"/>
          <p:cNvSpPr txBox="1"/>
          <p:nvPr>
            <p:ph idx="12" type="sldNum"/>
          </p:nvPr>
        </p:nvSpPr>
        <p:spPr>
          <a:xfrm>
            <a:off x="9372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g28d5528f602_9_12"/>
          <p:cNvSpPr txBox="1"/>
          <p:nvPr/>
        </p:nvSpPr>
        <p:spPr>
          <a:xfrm>
            <a:off x="417638" y="50952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ESTIMATES 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8d5528f602_9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75" y="1280525"/>
            <a:ext cx="10415671" cy="47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271775" y="62277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SIMPLE MODEL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75" y="1742275"/>
            <a:ext cx="7217150" cy="33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>
            <a:off x="7612500" y="2468875"/>
            <a:ext cx="45795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</a:t>
            </a:r>
            <a:r>
              <a:rPr lang="en-GB" sz="2000"/>
              <a:t>improve</a:t>
            </a:r>
            <a:r>
              <a:rPr lang="en-GB" sz="2000"/>
              <a:t> 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&gt;"/>
            </a:pPr>
            <a:r>
              <a:rPr lang="en-GB" sz="2000"/>
              <a:t>Add </a:t>
            </a:r>
            <a:r>
              <a:rPr b="1" lang="en-GB" sz="2000"/>
              <a:t>drought </a:t>
            </a:r>
            <a:r>
              <a:rPr lang="en-GB" sz="2000"/>
              <a:t>event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&gt;"/>
            </a:pPr>
            <a:r>
              <a:rPr lang="en-GB" sz="2000"/>
              <a:t>Add </a:t>
            </a:r>
            <a:r>
              <a:rPr b="1" lang="en-GB" sz="2000"/>
              <a:t>vv/NPV </a:t>
            </a:r>
            <a:r>
              <a:rPr lang="en-GB" sz="2000"/>
              <a:t>function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&gt;"/>
            </a:pPr>
            <a:r>
              <a:rPr b="1" lang="en-GB" sz="2000"/>
              <a:t>Merge </a:t>
            </a:r>
            <a:r>
              <a:rPr lang="en-GB" sz="2000"/>
              <a:t>surface/drip irrigation models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11614250" y="6503150"/>
            <a:ext cx="3888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8563975" y="53977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/>
        </p:nvSpPr>
        <p:spPr>
          <a:xfrm>
            <a:off x="216825" y="56825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MODEL UPGRADE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572416" y="899181"/>
            <a:ext cx="10515600" cy="770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b="1" i="0" lang="en-GB" sz="37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WITHOUT DROUGHT</a:t>
            </a:r>
            <a:endParaRPr b="1" i="0" sz="37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4979" l="0" r="0" t="0"/>
          <a:stretch/>
        </p:blipFill>
        <p:spPr>
          <a:xfrm>
            <a:off x="47250" y="2120249"/>
            <a:ext cx="5937501" cy="37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151" y="1822517"/>
            <a:ext cx="5902450" cy="429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11675650" y="6564575"/>
            <a:ext cx="516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d5528f602_6_0"/>
          <p:cNvSpPr txBox="1"/>
          <p:nvPr>
            <p:ph type="title"/>
          </p:nvPr>
        </p:nvSpPr>
        <p:spPr>
          <a:xfrm>
            <a:off x="2286000" y="694025"/>
            <a:ext cx="3815100" cy="82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/>
              <a:t>Result without Drought</a:t>
            </a:r>
            <a:endParaRPr b="1" sz="2300"/>
          </a:p>
        </p:txBody>
      </p:sp>
      <p:sp>
        <p:nvSpPr>
          <p:cNvPr id="174" name="Google Shape;174;g28d5528f602_6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8d5528f602_6_0"/>
          <p:cNvSpPr txBox="1"/>
          <p:nvPr>
            <p:ph idx="12" type="sldNum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Google Shape;176;g28d5528f602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453850"/>
            <a:ext cx="115455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d5528f602_6_6"/>
          <p:cNvSpPr txBox="1"/>
          <p:nvPr>
            <p:ph type="title"/>
          </p:nvPr>
        </p:nvSpPr>
        <p:spPr>
          <a:xfrm>
            <a:off x="2513750" y="779300"/>
            <a:ext cx="5805900" cy="66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Compounding Result , Drip without drought</a:t>
            </a:r>
            <a:endParaRPr b="1" sz="2000"/>
          </a:p>
        </p:txBody>
      </p:sp>
      <p:sp>
        <p:nvSpPr>
          <p:cNvPr id="182" name="Google Shape;182;g28d5528f602_6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Sensitivity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importance</a:t>
            </a:r>
            <a:endParaRPr/>
          </a:p>
        </p:txBody>
      </p:sp>
      <p:sp>
        <p:nvSpPr>
          <p:cNvPr id="183" name="Google Shape;183;g28d5528f602_6_6"/>
          <p:cNvSpPr txBox="1"/>
          <p:nvPr>
            <p:ph idx="12" type="sldNum"/>
          </p:nvPr>
        </p:nvSpPr>
        <p:spPr>
          <a:xfrm>
            <a:off x="92964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g28d5528f602_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600" y="1653375"/>
            <a:ext cx="74295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d5528f602_6_12"/>
          <p:cNvSpPr txBox="1"/>
          <p:nvPr>
            <p:ph type="title"/>
          </p:nvPr>
        </p:nvSpPr>
        <p:spPr>
          <a:xfrm>
            <a:off x="1219200" y="771575"/>
            <a:ext cx="7238100" cy="77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Compounding Result, surface without drought</a:t>
            </a:r>
            <a:endParaRPr b="1" sz="2200"/>
          </a:p>
        </p:txBody>
      </p:sp>
      <p:sp>
        <p:nvSpPr>
          <p:cNvPr id="190" name="Google Shape;190;g28d5528f602_6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 importance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Cash flow over n, period</a:t>
            </a:r>
            <a:endParaRPr/>
          </a:p>
        </p:txBody>
      </p:sp>
      <p:sp>
        <p:nvSpPr>
          <p:cNvPr id="191" name="Google Shape;191;g28d5528f602_6_12"/>
          <p:cNvSpPr txBox="1"/>
          <p:nvPr>
            <p:ph idx="12" type="sldNum"/>
          </p:nvPr>
        </p:nvSpPr>
        <p:spPr>
          <a:xfrm>
            <a:off x="92202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g28d5528f602_6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50" y="1399300"/>
            <a:ext cx="65913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/>
        </p:nvSpPr>
        <p:spPr>
          <a:xfrm>
            <a:off x="676110" y="67765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b="1" i="0" lang="en-GB" sz="3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WITH DROUGHT</a:t>
            </a:r>
            <a:endParaRPr b="1" i="0" sz="3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025" y="1948075"/>
            <a:ext cx="8870250" cy="329863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11675650" y="6441750"/>
            <a:ext cx="516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180925" y="1570950"/>
            <a:ext cx="3062100" cy="4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Achieved</a:t>
            </a:r>
            <a:r>
              <a:rPr lang="en-GB" sz="1500">
                <a:solidFill>
                  <a:srgbClr val="002060"/>
                </a:solidFill>
              </a:rPr>
              <a:t> through the Altering of the chance_event () function to include value_if to be 1, value_if_not to be 0 for the 5 years</a:t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Plot_distribution; Outcome with the expected NPV and the boxplots with the median outcomes with outliers</a:t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Cashflow: Distribution of the cashflow for the period of 5 years of assessment </a:t>
            </a:r>
            <a:endParaRPr sz="15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8cd69677b_1_1"/>
          <p:cNvSpPr txBox="1"/>
          <p:nvPr>
            <p:ph idx="1" type="body"/>
          </p:nvPr>
        </p:nvSpPr>
        <p:spPr>
          <a:xfrm>
            <a:off x="237525" y="927300"/>
            <a:ext cx="11816100" cy="6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1600"/>
              </a:spcAft>
              <a:buSzPts val="935"/>
              <a:buNone/>
            </a:pPr>
            <a:r>
              <a:rPr b="1" lang="en-GB" sz="3950">
                <a:solidFill>
                  <a:srgbClr val="072B62"/>
                </a:solidFill>
                <a:latin typeface="Arial"/>
                <a:ea typeface="Arial"/>
                <a:cs typeface="Arial"/>
                <a:sym typeface="Arial"/>
              </a:rPr>
              <a:t> Drip Irrigation Compound Figure With drought</a:t>
            </a:r>
            <a:endParaRPr sz="1740"/>
          </a:p>
        </p:txBody>
      </p:sp>
      <p:pic>
        <p:nvPicPr>
          <p:cNvPr id="206" name="Google Shape;206;g258cd69677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600" y="1714500"/>
            <a:ext cx="8277225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58cd69677b_1_1"/>
          <p:cNvSpPr txBox="1"/>
          <p:nvPr/>
        </p:nvSpPr>
        <p:spPr>
          <a:xfrm>
            <a:off x="11617650" y="6298450"/>
            <a:ext cx="8031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58cd69677b_1_1"/>
          <p:cNvSpPr txBox="1"/>
          <p:nvPr/>
        </p:nvSpPr>
        <p:spPr>
          <a:xfrm>
            <a:off x="409525" y="1799550"/>
            <a:ext cx="3062100" cy="4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Single figure assessment to analyse the decision to take up the intervention or not</a:t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Value of Information and Variable inputs</a:t>
            </a:r>
            <a:endParaRPr sz="15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8cd69677b_1_7"/>
          <p:cNvSpPr txBox="1"/>
          <p:nvPr>
            <p:ph idx="1" type="body"/>
          </p:nvPr>
        </p:nvSpPr>
        <p:spPr>
          <a:xfrm>
            <a:off x="-106850" y="844875"/>
            <a:ext cx="12192000" cy="67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-GB" sz="3800">
                <a:solidFill>
                  <a:srgbClr val="072B62"/>
                </a:solidFill>
              </a:rPr>
              <a:t>Surface</a:t>
            </a:r>
            <a:r>
              <a:rPr b="1" lang="en-GB" sz="3800">
                <a:solidFill>
                  <a:srgbClr val="072B62"/>
                </a:solidFill>
              </a:rPr>
              <a:t> Irrigation Compound Figure With drought</a:t>
            </a:r>
            <a:endParaRPr b="1" sz="3800">
              <a:solidFill>
                <a:srgbClr val="072B62"/>
              </a:solidFill>
            </a:endParaRPr>
          </a:p>
        </p:txBody>
      </p:sp>
      <p:pic>
        <p:nvPicPr>
          <p:cNvPr id="214" name="Google Shape;214;g258cd69677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656175"/>
            <a:ext cx="7553325" cy="44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58cd69677b_1_7"/>
          <p:cNvSpPr txBox="1"/>
          <p:nvPr/>
        </p:nvSpPr>
        <p:spPr>
          <a:xfrm>
            <a:off x="11593775" y="6380325"/>
            <a:ext cx="491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58cd69677b_1_7"/>
          <p:cNvSpPr txBox="1"/>
          <p:nvPr/>
        </p:nvSpPr>
        <p:spPr>
          <a:xfrm>
            <a:off x="638125" y="1799550"/>
            <a:ext cx="3062100" cy="4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Single figure assessment to analyse the decision to take up the intervention or not</a:t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t/>
            </a:r>
            <a:endParaRPr sz="1500">
              <a:solidFill>
                <a:srgbClr val="002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n-GB" sz="1500">
                <a:solidFill>
                  <a:srgbClr val="002060"/>
                </a:solidFill>
              </a:rPr>
              <a:t>Value of Information and Variable inputs</a:t>
            </a:r>
            <a:endParaRPr sz="15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380500" y="1434700"/>
            <a:ext cx="10973400" cy="47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</a:t>
            </a:r>
            <a:r>
              <a:rPr lang="en-GB"/>
              <a:t>overnment of Kenya should consider drip irrigation over the conventional surface irrigation on </a:t>
            </a:r>
            <a:r>
              <a:rPr lang="en-GB"/>
              <a:t>vegetable</a:t>
            </a:r>
            <a:r>
              <a:rPr lang="en-GB"/>
              <a:t> and cereal plot areas. 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Without Drought the the Installation cost variable is positively significant as it greatly impacts the outcomes. This should be limited.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benefits are verse more and able to improve productivity, water use efficiency and promote eco_balance.</a:t>
            </a:r>
            <a:endParaRPr/>
          </a:p>
          <a:p>
            <a:pPr indent="-50800" lvl="0" marL="228600" rtl="0" algn="just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 txBox="1"/>
          <p:nvPr/>
        </p:nvSpPr>
        <p:spPr>
          <a:xfrm>
            <a:off x="380500" y="66370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lang="en-GB" sz="5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Recommendation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1588075" y="6426950"/>
            <a:ext cx="798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idx="1" type="body"/>
          </p:nvPr>
        </p:nvSpPr>
        <p:spPr>
          <a:xfrm>
            <a:off x="504125" y="1603700"/>
            <a:ext cx="6213300" cy="4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Kenya has great potential for underground water exploration for irrigation to increase food production and liberate from seasonal agriculture dependency.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Around 80% of Irrigation scheme are still under Farrow Irrigation.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Adoption of Drip Irrigation as a way to reduce the amount of water use and ensure ample agricultural production.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Government of Kenya is the targeted implementer of the project</a:t>
            </a:r>
            <a:r>
              <a:rPr lang="en-GB" sz="2400"/>
              <a:t>.</a:t>
            </a:r>
            <a:endParaRPr sz="2400"/>
          </a:p>
          <a:p>
            <a:pPr indent="0" lvl="0" marL="0" rtl="0" algn="just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 txBox="1"/>
          <p:nvPr/>
        </p:nvSpPr>
        <p:spPr>
          <a:xfrm>
            <a:off x="257775" y="66912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25" y="1603700"/>
            <a:ext cx="5150675" cy="3509675"/>
          </a:xfrm>
          <a:prstGeom prst="rect">
            <a:avLst/>
          </a:prstGeom>
          <a:noFill/>
          <a:ln cap="flat" cmpd="sng" w="9525">
            <a:solidFill>
              <a:srgbClr val="072B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2"/>
          <p:cNvSpPr txBox="1"/>
          <p:nvPr/>
        </p:nvSpPr>
        <p:spPr>
          <a:xfrm>
            <a:off x="8523025" y="6066075"/>
            <a:ext cx="2477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alibri"/>
                <a:ea typeface="Calibri"/>
                <a:cs typeface="Calibri"/>
                <a:sym typeface="Calibri"/>
              </a:rPr>
              <a:t>https://www.engineeringforchange.org/wp-content/uploads/2018/04/SunCulture-Drip-Irrigation-Kit-1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11655200" y="6462225"/>
            <a:ext cx="409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838200" y="1396501"/>
            <a:ext cx="10515600" cy="47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None/>
            </a:pPr>
            <a:r>
              <a:t/>
            </a:r>
            <a:endParaRPr sz="2060"/>
          </a:p>
          <a:p>
            <a:pPr indent="-329882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95"/>
              <a:buChar char="●"/>
            </a:pPr>
            <a:r>
              <a:rPr lang="en-GB" sz="2060"/>
              <a:t>Consideration of all the stakeholders in the study area is important as their  ideas and presentation of the interlocked, complex uncertainty relationships, best define the niches and the appropriate solution.</a:t>
            </a:r>
            <a:endParaRPr sz="2060"/>
          </a:p>
          <a:p>
            <a:pPr indent="-3298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2060"/>
              <a:t>Integrating</a:t>
            </a:r>
            <a:r>
              <a:rPr lang="en-GB" sz="2060"/>
              <a:t> the different </a:t>
            </a:r>
            <a:r>
              <a:rPr lang="en-GB" sz="2060"/>
              <a:t>conventional</a:t>
            </a:r>
            <a:r>
              <a:rPr lang="en-GB" sz="2060"/>
              <a:t> methodologies and computer based models limites the bias. This offers clear insights into forecasting for better decision </a:t>
            </a:r>
            <a:r>
              <a:rPr lang="en-GB" sz="2060"/>
              <a:t>making processes (from Optimistic Skeptic)</a:t>
            </a:r>
            <a:endParaRPr sz="2060"/>
          </a:p>
          <a:p>
            <a:pPr indent="-3298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2060"/>
              <a:t>W</a:t>
            </a:r>
            <a:r>
              <a:rPr lang="en-GB" sz="2060"/>
              <a:t>ith the R Programming language,  more insight on the language and its packages have availed its importance in research. </a:t>
            </a:r>
            <a:endParaRPr sz="2060"/>
          </a:p>
          <a:p>
            <a:pPr indent="-3298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2060"/>
              <a:t>Especially</a:t>
            </a:r>
            <a:r>
              <a:rPr lang="en-GB" sz="2060"/>
              <a:t> under uncertainty when appropriate  decisions are required.</a:t>
            </a:r>
            <a:endParaRPr sz="2060"/>
          </a:p>
          <a:p>
            <a:pPr indent="-50800" lvl="0" marL="2286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060"/>
          </a:p>
        </p:txBody>
      </p:sp>
      <p:sp>
        <p:nvSpPr>
          <p:cNvPr id="229" name="Google Shape;229;p12"/>
          <p:cNvSpPr txBox="1"/>
          <p:nvPr/>
        </p:nvSpPr>
        <p:spPr>
          <a:xfrm>
            <a:off x="357300" y="568225"/>
            <a:ext cx="103614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lang="en-GB" sz="5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b="1" i="0" sz="51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11552825" y="6421275"/>
            <a:ext cx="639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idx="1" type="body"/>
          </p:nvPr>
        </p:nvSpPr>
        <p:spPr>
          <a:xfrm>
            <a:off x="466500" y="1475600"/>
            <a:ext cx="10887300" cy="4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status and challenges of a modern irrigation system in Kenya: A systematic review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social discount rate in the evaluation of investment projects: an application for Ecuador: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Farmer-led irrigation development in Kenya: Characteristics and opportunities: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Strengthening agricultural water efficiency and productivity on the African and global level</a:t>
            </a:r>
            <a:endParaRPr/>
          </a:p>
        </p:txBody>
      </p:sp>
      <p:sp>
        <p:nvSpPr>
          <p:cNvPr id="237" name="Google Shape;237;p14"/>
          <p:cNvSpPr txBox="1"/>
          <p:nvPr/>
        </p:nvSpPr>
        <p:spPr>
          <a:xfrm>
            <a:off x="380475" y="70460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11582400" y="6380325"/>
            <a:ext cx="66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d5528f602_2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g28d5528f602_2_37"/>
          <p:cNvSpPr txBox="1"/>
          <p:nvPr/>
        </p:nvSpPr>
        <p:spPr>
          <a:xfrm>
            <a:off x="518625" y="1160050"/>
            <a:ext cx="8782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8d5528f602_2_37"/>
          <p:cNvSpPr txBox="1"/>
          <p:nvPr/>
        </p:nvSpPr>
        <p:spPr>
          <a:xfrm>
            <a:off x="764275" y="855250"/>
            <a:ext cx="109728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72B62"/>
                </a:solidFill>
              </a:rPr>
              <a:t>Objective of the Project</a:t>
            </a:r>
            <a:r>
              <a:rPr lang="en-GB" sz="2200"/>
              <a:t>-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1.To maximize Water use Efficiency and management in Mwea Irrigation scheme to enhance the crop productivity and environmental related benefits.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2.To check the adoption capacity of the project by the government using the known public investment standards (cost-Benefit Analysis, Net Present Value).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72B62"/>
                </a:solidFill>
              </a:rPr>
              <a:t>Methodology for the Analysis- </a:t>
            </a:r>
            <a:endParaRPr b="1" sz="22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72B62"/>
                </a:solidFill>
              </a:rPr>
              <a:t>Stakeholder Analysis&gt; Conceptual Model&gt;Impact Pathways</a:t>
            </a:r>
            <a:endParaRPr sz="22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72B62"/>
                </a:solidFill>
              </a:rPr>
              <a:t>Expert Calibration&gt;Simple  &amp; Complex Model</a:t>
            </a:r>
            <a:endParaRPr sz="22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72B62"/>
                </a:solidFill>
              </a:rPr>
              <a:t> </a:t>
            </a:r>
            <a:r>
              <a:rPr b="1" lang="en-GB" sz="1800">
                <a:solidFill>
                  <a:srgbClr val="072B62"/>
                </a:solidFill>
              </a:rPr>
              <a:t>R packages</a:t>
            </a:r>
            <a:endParaRPr b="1" sz="18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72B62"/>
                </a:solidFill>
              </a:rPr>
              <a:t>Decision Makers-</a:t>
            </a:r>
            <a:endParaRPr b="1" sz="2200">
              <a:solidFill>
                <a:srgbClr val="072B6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072B62"/>
                </a:solidFill>
              </a:rPr>
              <a:t>  </a:t>
            </a:r>
            <a:r>
              <a:rPr lang="en-GB" sz="2200">
                <a:solidFill>
                  <a:srgbClr val="072B62"/>
                </a:solidFill>
              </a:rPr>
              <a:t>The Government of Kenya.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359125" y="61527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STAKEHOLDER ANALYSIS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700" y="1386275"/>
            <a:ext cx="8117975" cy="392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236400" y="1734325"/>
            <a:ext cx="34563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-GB" sz="2000"/>
              <a:t>List of 14 stakeholders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-GB" sz="2000"/>
              <a:t>Defined their roles and the major one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-GB" sz="2000"/>
              <a:t>Ranked their :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Capital </a:t>
            </a:r>
            <a:r>
              <a:rPr lang="en-GB" sz="2000"/>
              <a:t>availability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Influence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Expertise</a:t>
            </a:r>
            <a:endParaRPr sz="2000"/>
          </a:p>
        </p:txBody>
      </p:sp>
      <p:sp>
        <p:nvSpPr>
          <p:cNvPr id="99" name="Google Shape;99;p3"/>
          <p:cNvSpPr txBox="1"/>
          <p:nvPr/>
        </p:nvSpPr>
        <p:spPr>
          <a:xfrm>
            <a:off x="11798500" y="6380325"/>
            <a:ext cx="393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8cd69677b_2_13"/>
          <p:cNvSpPr txBox="1"/>
          <p:nvPr/>
        </p:nvSpPr>
        <p:spPr>
          <a:xfrm>
            <a:off x="312300" y="63642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STAKEHOLDER ANALYSIS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g258cd69677b_2_13"/>
          <p:cNvPicPr preferRelativeResize="0"/>
          <p:nvPr/>
        </p:nvPicPr>
        <p:blipFill rotWithShape="1">
          <a:blip r:embed="rId3">
            <a:alphaModFix/>
          </a:blip>
          <a:srcRect b="7484" l="0" r="0" t="0"/>
          <a:stretch/>
        </p:blipFill>
        <p:spPr>
          <a:xfrm>
            <a:off x="203200" y="1229074"/>
            <a:ext cx="8445074" cy="44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58cd69677b_2_13"/>
          <p:cNvSpPr txBox="1"/>
          <p:nvPr/>
        </p:nvSpPr>
        <p:spPr>
          <a:xfrm>
            <a:off x="8090225" y="1578450"/>
            <a:ext cx="3852600" cy="112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&gt;"/>
            </a:pPr>
            <a:r>
              <a:rPr lang="en-GB" sz="2000"/>
              <a:t>Confirm our choice of the </a:t>
            </a:r>
            <a:r>
              <a:rPr b="1" lang="en-GB" sz="2000"/>
              <a:t>Government </a:t>
            </a:r>
            <a:r>
              <a:rPr lang="en-GB" sz="2000"/>
              <a:t>as the </a:t>
            </a:r>
            <a:r>
              <a:rPr b="1" lang="en-GB" sz="2000"/>
              <a:t>decision maker</a:t>
            </a:r>
            <a:endParaRPr b="1" sz="2000"/>
          </a:p>
        </p:txBody>
      </p:sp>
      <p:sp>
        <p:nvSpPr>
          <p:cNvPr id="107" name="Google Shape;107;g258cd69677b_2_13"/>
          <p:cNvSpPr txBox="1"/>
          <p:nvPr/>
        </p:nvSpPr>
        <p:spPr>
          <a:xfrm>
            <a:off x="11634725" y="6462225"/>
            <a:ext cx="5571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258cd69677b_2_13"/>
          <p:cNvSpPr txBox="1"/>
          <p:nvPr/>
        </p:nvSpPr>
        <p:spPr>
          <a:xfrm>
            <a:off x="3926125" y="5718425"/>
            <a:ext cx="7245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Expertise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75550" y="1803425"/>
            <a:ext cx="63762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1777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viability of the project is based on analysing the scope and the intermediaries.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Evaluation of the cost and benefit is analysed.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Includes, Budgetary Return analysis 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216850" y="58187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b="1" lang="en-GB" sz="5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725" y="1065962"/>
            <a:ext cx="43148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304150" y="6232450"/>
            <a:ext cx="17073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silas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1552825" y="6380325"/>
            <a:ext cx="511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203200" y="597926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CONCEPTUAL MODEL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150" y="1292725"/>
            <a:ext cx="6685051" cy="47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11864925" y="6543575"/>
            <a:ext cx="327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/>
        </p:nvSpPr>
        <p:spPr>
          <a:xfrm>
            <a:off x="353200" y="56825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IMPACT PATHWAY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4421171" y="2535810"/>
            <a:ext cx="3073138" cy="697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50" y="1221475"/>
            <a:ext cx="9217551" cy="50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1839425" y="6585050"/>
            <a:ext cx="3525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/>
        </p:nvSpPr>
        <p:spPr>
          <a:xfrm>
            <a:off x="271375" y="609151"/>
            <a:ext cx="105156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</a:pPr>
            <a:r>
              <a:rPr b="1" i="0" lang="en-GB" sz="5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ESTIMATES </a:t>
            </a:r>
            <a:endParaRPr b="1" i="0" sz="50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11664275" y="6298450"/>
            <a:ext cx="573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264925" y="6176900"/>
            <a:ext cx="294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Water Management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63" y="1836425"/>
            <a:ext cx="11861275" cy="2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2023-07-12T12:58:49Z</dcterms:created>
  <dc:creator>Steven Kiwewesi</dc:creator>
</cp:coreProperties>
</file>